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87" r:id="rId3"/>
    <p:sldId id="288" r:id="rId4"/>
    <p:sldId id="293" r:id="rId5"/>
    <p:sldId id="292" r:id="rId6"/>
    <p:sldId id="294" r:id="rId7"/>
    <p:sldId id="295" r:id="rId8"/>
    <p:sldId id="289" r:id="rId9"/>
    <p:sldId id="291" r:id="rId10"/>
    <p:sldId id="29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5A4"/>
    <a:srgbClr val="1BBAA9"/>
    <a:srgbClr val="BFBFBF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92000" cy="6856095"/>
          </a:xfrm>
          <a:prstGeom prst="rect">
            <a:avLst/>
          </a:prstGeom>
        </p:spPr>
      </p:pic>
      <p:pic>
        <p:nvPicPr>
          <p:cNvPr id="3" name="图片 2" descr="未标题-2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59105"/>
            <a:ext cx="2526030" cy="726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0995" y="1743075"/>
            <a:ext cx="7973695" cy="191452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5400" dirty="0">
                <a:solidFill>
                  <a:srgbClr val="717171"/>
                </a:solidFill>
                <a:latin typeface="Arial" panose="020B0604020202020204" pitchFamily="34" charset="0"/>
                <a:ea typeface="微软雅黑" panose="020B0503020204020204" charset="-122"/>
              </a:rPr>
              <a:t>西安欧亚学院</a:t>
            </a:r>
          </a:p>
          <a:p>
            <a:pPr algn="l"/>
            <a:r>
              <a:rPr lang="zh-CN" altLang="en-US" sz="5400" b="1" dirty="0">
                <a:solidFill>
                  <a:srgbClr val="717171"/>
                </a:solidFill>
                <a:latin typeface="Arial" panose="020B0604020202020204" pitchFamily="34" charset="0"/>
                <a:ea typeface="微软雅黑" panose="020B0503020204020204" charset="-122"/>
              </a:rPr>
              <a:t>本科教育教学审核评估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0050" y="5918200"/>
            <a:ext cx="5924550" cy="74612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4400">
                <a:solidFill>
                  <a:srgbClr val="1BBAA9"/>
                </a:solidFill>
                <a:latin typeface="Arial" panose="020B0604020202020204" pitchFamily="34" charset="0"/>
                <a:ea typeface="微软雅黑" panose="020B0503020204020204" charset="-122"/>
              </a:rPr>
              <a:t>Pluralitas in unitatem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-2_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92000" cy="68560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60595" y="2504440"/>
            <a:ext cx="3249295" cy="14452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8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谢谢！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pic>
        <p:nvPicPr>
          <p:cNvPr id="7" name="图片 6" descr="未标题-2-02"/>
          <p:cNvPicPr>
            <a:picLocks noChangeAspect="1"/>
          </p:cNvPicPr>
          <p:nvPr/>
        </p:nvPicPr>
        <p:blipFill>
          <a:blip r:embed="rId3">
            <a:lum bright="96000"/>
          </a:blip>
          <a:stretch>
            <a:fillRect/>
          </a:stretch>
        </p:blipFill>
        <p:spPr>
          <a:xfrm>
            <a:off x="476250" y="459105"/>
            <a:ext cx="2526030" cy="726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3520"/>
          <a:stretch/>
        </p:blipFill>
        <p:spPr>
          <a:xfrm>
            <a:off x="256540" y="355600"/>
            <a:ext cx="4481803" cy="60928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675" y="-1504950"/>
            <a:ext cx="278257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53570" y="4177665"/>
            <a:ext cx="4339650" cy="119199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这里是大标题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22580" y="-1654810"/>
            <a:ext cx="229108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sp>
        <p:nvSpPr>
          <p:cNvPr id="2" name="矩形 1"/>
          <p:cNvSpPr/>
          <p:nvPr/>
        </p:nvSpPr>
        <p:spPr>
          <a:xfrm>
            <a:off x="7184266" y="5369658"/>
            <a:ext cx="460895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下面是补充信息，可以多写一些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根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据文字字数调整字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号，建议不要小于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18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09575"/>
            <a:ext cx="4478020" cy="6038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675" y="-1504950"/>
            <a:ext cx="278257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-322580" y="-1654810"/>
            <a:ext cx="229108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3570" y="4177665"/>
            <a:ext cx="4339650" cy="119199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这里是大标题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84266" y="5369658"/>
            <a:ext cx="460895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下面是补充信息，可以多写一些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根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据文字字数调整字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号，建议不要小于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18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4485"/>
          <a:stretch/>
        </p:blipFill>
        <p:spPr>
          <a:xfrm>
            <a:off x="409575" y="409575"/>
            <a:ext cx="4454525" cy="6038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675" y="-1504950"/>
            <a:ext cx="2810385" cy="3472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6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03</a:t>
            </a:r>
            <a:endParaRPr lang="en-US" altLang="zh-CN" sz="16600" b="1" dirty="0">
              <a:solidFill>
                <a:schemeClr val="bg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22580" y="-1654810"/>
            <a:ext cx="229108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3570" y="4177665"/>
            <a:ext cx="4339650" cy="119199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这里是大标题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84266" y="5369658"/>
            <a:ext cx="460895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下面是补充信息，可以多写一些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根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据文字字数调整字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号，建议不要小于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18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840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9492"/>
          <a:stretch/>
        </p:blipFill>
        <p:spPr>
          <a:xfrm>
            <a:off x="409575" y="393700"/>
            <a:ext cx="4448791" cy="60547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675" y="-1504950"/>
            <a:ext cx="2810385" cy="3472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6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04</a:t>
            </a:r>
            <a:endParaRPr lang="en-US" altLang="zh-CN" sz="16600" b="1" dirty="0">
              <a:solidFill>
                <a:schemeClr val="bg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22580" y="-1654810"/>
            <a:ext cx="229108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3570" y="4177665"/>
            <a:ext cx="4339650" cy="119199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这里是大标题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84266" y="5369658"/>
            <a:ext cx="460895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下面是补充信息，可以多写一些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根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据文字字数调整字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号，建议不要小于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18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903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09714"/>
            <a:ext cx="4448791" cy="60387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675" y="-1504950"/>
            <a:ext cx="2810385" cy="3472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6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05</a:t>
            </a:r>
            <a:endParaRPr lang="en-US" altLang="zh-CN" sz="16600" b="1" dirty="0">
              <a:solidFill>
                <a:schemeClr val="bg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22580" y="-1654810"/>
            <a:ext cx="229108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3570" y="4177665"/>
            <a:ext cx="4339650" cy="119199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这里是大标题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84266" y="5369658"/>
            <a:ext cx="460895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下面是补充信息，可以多写一些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根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据文字字数调整字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号，建议不要小于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18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869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379"/>
          <a:stretch/>
        </p:blipFill>
        <p:spPr>
          <a:xfrm>
            <a:off x="409575" y="380999"/>
            <a:ext cx="4448791" cy="60674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675" y="-1504950"/>
            <a:ext cx="2810385" cy="3472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6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06</a:t>
            </a:r>
            <a:endParaRPr lang="en-US" altLang="zh-CN" sz="16600" b="1" dirty="0">
              <a:solidFill>
                <a:schemeClr val="bg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22580" y="-1654810"/>
            <a:ext cx="2291080" cy="3923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600" b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10190" y="48577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本科教育教学</a:t>
            </a:r>
          </a:p>
          <a:p>
            <a:pPr algn="r">
              <a:lnSpc>
                <a:spcPct val="10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审核评估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3570" y="4177665"/>
            <a:ext cx="4339650" cy="119199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这里是大标题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84266" y="5369658"/>
            <a:ext cx="460895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下面是补充信息，可以多写一些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根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据文字字数调整字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号，建议不要小于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18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j-ea"/>
                <a:sym typeface="+mn-ea"/>
              </a:rPr>
              <a:t>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897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3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385" cy="68687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81975" y="161925"/>
            <a:ext cx="3496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普通高等学校本科教育教学审核评估</a:t>
            </a:r>
            <a:endParaRPr lang="zh-CN" altLang="en-US" sz="1600" dirty="0">
              <a:solidFill>
                <a:srgbClr val="BFBFBF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6285" y="1908810"/>
            <a:ext cx="4899660" cy="461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一：质量保障：作为学校的设计师，我通过对学校品牌物料，活动会议、学术会议等物料的设计支持，保障了学校在这些工作上的顺利开展和视觉美观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二：学生发展：作为学校的设计师，在学校招生和学生日常生活活动等方面参与和设计，为学生提供了了解学校的途径，同时能非常方便的在校园生活。日常的文创设计与校园氛围设计，价值观物料设计等，提升了学生对学校的价值认同感与审美发展需求。</a:t>
            </a:r>
          </a:p>
        </p:txBody>
      </p:sp>
      <p:sp>
        <p:nvSpPr>
          <p:cNvPr id="13" name="矩形 12" descr="e7d195523061f1c0d318120d6aeaf1b6ccceb6ba3da59c0775C5DE19DDDEBC09ED96DBD9900D9848D623ECAD1D4904B78047D0015C22C8BE97228BE8B5BFF08FE7A3AE04126DA07312A96C0F69F9BAB7D05F05E8038A538D217BC471BC71F1244E88B3EAF28588051A7673DAD60A1B042CF8461C74B06641BDCD9A4F53A39A43EFE789F44A325B85"/>
          <p:cNvSpPr/>
          <p:nvPr/>
        </p:nvSpPr>
        <p:spPr>
          <a:xfrm>
            <a:off x="7204348" y="789168"/>
            <a:ext cx="4363028" cy="5772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2625" y="523875"/>
            <a:ext cx="8042275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3200" b="1" dirty="0" smtClean="0">
                <a:solidFill>
                  <a:srgbClr val="1BBAA9"/>
                </a:solidFill>
                <a:latin typeface="+mj-ea"/>
                <a:sym typeface="+mn-ea"/>
              </a:rPr>
              <a:t>这是里标题字号为</a:t>
            </a:r>
            <a:r>
              <a:rPr lang="en-US" altLang="zh-CN" sz="3200" b="1" dirty="0" smtClean="0">
                <a:solidFill>
                  <a:srgbClr val="1BBAA9"/>
                </a:solidFill>
                <a:latin typeface="+mj-ea"/>
                <a:sym typeface="+mn-ea"/>
              </a:rPr>
              <a:t>32</a:t>
            </a:r>
            <a:r>
              <a:rPr lang="zh-CN" altLang="en-US" sz="3200" b="1" dirty="0" smtClean="0">
                <a:solidFill>
                  <a:srgbClr val="1BBAA9"/>
                </a:solidFill>
                <a:latin typeface="+mj-ea"/>
                <a:sym typeface="+mn-ea"/>
              </a:rPr>
              <a:t>磅</a:t>
            </a:r>
            <a:endParaRPr lang="zh-CN" altLang="en-US" sz="3200" b="1" dirty="0">
              <a:solidFill>
                <a:srgbClr val="1BBAA9"/>
              </a:solidFill>
              <a:latin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0570" y="1607820"/>
            <a:ext cx="2785110" cy="145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20770" y="1607820"/>
            <a:ext cx="2785110" cy="145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0570" y="3143250"/>
            <a:ext cx="2785110" cy="145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620770" y="3143250"/>
            <a:ext cx="2785110" cy="145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50570" y="4678680"/>
            <a:ext cx="2785110" cy="145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620770" y="4678680"/>
            <a:ext cx="2785110" cy="145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47858" y="4562900"/>
            <a:ext cx="6246778" cy="1871867"/>
          </a:xfrm>
          <a:prstGeom prst="rect">
            <a:avLst/>
          </a:prstGeom>
          <a:solidFill>
            <a:srgbClr val="1AB5A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B5A4"/>
              </a:solidFill>
            </a:endParaRPr>
          </a:p>
        </p:txBody>
      </p:sp>
      <p:pic>
        <p:nvPicPr>
          <p:cNvPr id="5" name="图片 4" descr="未标题3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385" cy="68687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81975" y="161925"/>
            <a:ext cx="3496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普通高等学校本科教育教学审核评估</a:t>
            </a:r>
            <a:endParaRPr lang="zh-CN" altLang="en-US" sz="1600" dirty="0">
              <a:solidFill>
                <a:srgbClr val="BFBFBF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9" name="图片 8" descr="评估 封面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307340"/>
            <a:ext cx="1042035" cy="3435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71752" y="4754580"/>
            <a:ext cx="5864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bg1"/>
                </a:solidFill>
              </a:rPr>
              <a:t>办学方向与本科地位、培养过程、教学资源与利用、教师队伍、学生发展、质量保障、教学成效</a:t>
            </a:r>
            <a:r>
              <a:rPr lang="zh-CN" altLang="zh-CN" sz="2000" dirty="0" smtClean="0">
                <a:solidFill>
                  <a:schemeClr val="bg1"/>
                </a:solidFill>
              </a:rPr>
              <a:t>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bg1"/>
                </a:solidFill>
              </a:rPr>
              <a:t>审</a:t>
            </a:r>
            <a:r>
              <a:rPr lang="zh-CN" altLang="zh-CN" sz="2000" b="1" dirty="0">
                <a:solidFill>
                  <a:schemeClr val="bg1"/>
                </a:solidFill>
              </a:rPr>
              <a:t>核评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估的</a:t>
            </a:r>
            <a:r>
              <a:rPr lang="zh-CN" altLang="zh-CN" sz="2000" b="1" dirty="0">
                <a:solidFill>
                  <a:schemeClr val="bg1"/>
                </a:solidFill>
              </a:rPr>
              <a:t>一级指标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46415" y="1374140"/>
            <a:ext cx="4000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3200" b="1" dirty="0" smtClean="0">
                <a:solidFill>
                  <a:srgbClr val="1BBAA9"/>
                </a:solidFill>
                <a:latin typeface="+mj-ea"/>
                <a:sym typeface="+mn-ea"/>
              </a:rPr>
              <a:t>这里是大标题右对齐</a:t>
            </a:r>
            <a:endParaRPr lang="zh-CN" altLang="en-US" sz="3200" b="1" dirty="0">
              <a:solidFill>
                <a:srgbClr val="1BBAA9"/>
              </a:solidFill>
              <a:latin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VjOTM5MjExYzg5ZWUxNmNkODNjMDZlNjIwZmI2YW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702</Words>
  <Application>Microsoft Office PowerPoint</Application>
  <PresentationFormat>宽屏</PresentationFormat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WIN10-PC</cp:lastModifiedBy>
  <cp:revision>14</cp:revision>
  <dcterms:created xsi:type="dcterms:W3CDTF">2023-08-09T12:44:00Z</dcterms:created>
  <dcterms:modified xsi:type="dcterms:W3CDTF">2024-04-15T07:16:39Z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2052-12.1.0.16388</vt:lpwstr>
  </property>
</Properties>
</file>